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084E06F-B982-4D4C-87EA-18AC23000825}">
  <a:tblStyle styleId="{3084E06F-B982-4D4C-87EA-18AC23000825}"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E72517B-DEB9-41E2-9A63-6FFC3FE74BB8}"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slide" Target="slides/slide7.xml"/><Relationship Id="rId24" Type="http://schemas.openxmlformats.org/officeDocument/2006/relationships/font" Target="fonts/PlusJakartaSansMedium-boldItalic.fntdata"/><Relationship Id="rId12" Type="http://schemas.openxmlformats.org/officeDocument/2006/relationships/slide" Target="slides/slide6.xml"/><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f89d88a4df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f89d88a4d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c678ddd38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c678ddd3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d45b2d9790_0_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d45b2d9790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2fcb3c190c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2fcb3c190c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2fcb3c190c0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2fcb3c190c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2fcb3c190c0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2fcb3c190c0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fcb3c190c0_0_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fcb3c190c0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fcb3c190c0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2fcb3c190c0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slavevoyages.org/voyage/ship#3dmodel/0/en/" TargetMode="External"/><Relationship Id="rId4" Type="http://schemas.openxmlformats.org/officeDocument/2006/relationships/image" Target="../media/image2.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www.youtube.com/watch?v=PmQvofAiZGA&amp;t=3s" TargetMode="External"/><Relationship Id="rId5" Type="http://schemas.openxmlformats.org/officeDocument/2006/relationships/hyperlink" Target="https://www.youtube.com/watch?v=0IJrhQE6DZk" TargetMode="External"/><Relationship Id="rId6" Type="http://schemas.openxmlformats.org/officeDocument/2006/relationships/hyperlink" Target="https://nmaahc.si.edu/object/nmaahc_2012.5.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www.youtube.com/watch?v=WKdnvw1uymg" TargetMode="External"/><Relationship Id="rId5" Type="http://schemas.openxmlformats.org/officeDocument/2006/relationships/hyperlink" Target="https://www.youtube.com/watch?v=TPyy9gsu86Y&amp;t=4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slavevoyages.org/voyage/ship#3dmodel/0/en/" TargetMode="External"/><Relationship Id="rId4" Type="http://schemas.openxmlformats.org/officeDocument/2006/relationships/image" Target="../media/image2.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www.youtube.com/watch?v=PmQvofAiZGA&amp;t=3s" TargetMode="External"/><Relationship Id="rId5" Type="http://schemas.openxmlformats.org/officeDocument/2006/relationships/hyperlink" Target="https://www.youtube.com/watch?v=0IJrhQE6DZk" TargetMode="External"/><Relationship Id="rId6" Type="http://schemas.openxmlformats.org/officeDocument/2006/relationships/hyperlink" Target="https://nmaahc.si.edu/object/nmaahc_2012.5.1"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hyperlink" Target="https://www.youtube.com/watch?v=WKdnvw1uymg" TargetMode="External"/><Relationship Id="rId5" Type="http://schemas.openxmlformats.org/officeDocument/2006/relationships/hyperlink" Target="https://www.youtube.com/watch?v=TPyy9gsu86Y&amp;t=4s"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graphicFrame>
        <p:nvGraphicFramePr>
          <p:cNvPr id="54" name="Google Shape;54;p13"/>
          <p:cNvGraphicFramePr/>
          <p:nvPr/>
        </p:nvGraphicFramePr>
        <p:xfrm>
          <a:off x="469041" y="1781035"/>
          <a:ext cx="3000000" cy="3000000"/>
        </p:xfrm>
        <a:graphic>
          <a:graphicData uri="http://schemas.openxmlformats.org/drawingml/2006/table">
            <a:tbl>
              <a:tblPr>
                <a:noFill/>
                <a:tableStyleId>{3084E06F-B982-4D4C-87EA-18AC23000825}</a:tableStyleId>
              </a:tblPr>
              <a:tblGrid>
                <a:gridCol w="2266425"/>
                <a:gridCol w="1662050"/>
                <a:gridCol w="2905850"/>
              </a:tblGrid>
              <a:tr h="299750">
                <a:tc gridSpan="3">
                  <a:txBody>
                    <a:bodyPr/>
                    <a:lstStyle/>
                    <a:p>
                      <a:pPr indent="0" lvl="0" marL="0" rtl="0" algn="l">
                        <a:spcBef>
                          <a:spcPts val="0"/>
                        </a:spcBef>
                        <a:spcAft>
                          <a:spcPts val="0"/>
                        </a:spcAft>
                        <a:buNone/>
                      </a:pPr>
                      <a:r>
                        <a:rPr b="1" lang="en" sz="1200">
                          <a:latin typeface="Halant"/>
                          <a:ea typeface="Halant"/>
                          <a:cs typeface="Halant"/>
                          <a:sym typeface="Halant"/>
                        </a:rPr>
                        <a:t>Directions: </a:t>
                      </a:r>
                      <a:r>
                        <a:rPr lang="en" sz="1200">
                          <a:latin typeface="Halant"/>
                          <a:ea typeface="Halant"/>
                          <a:cs typeface="Halant"/>
                          <a:sym typeface="Halant"/>
                        </a:rPr>
                        <a:t>Navigate through the Smithsonian Learning Lab. Pay </a:t>
                      </a:r>
                      <a:r>
                        <a:rPr lang="en" sz="1200">
                          <a:latin typeface="Halant"/>
                          <a:ea typeface="Halant"/>
                          <a:cs typeface="Halant"/>
                          <a:sym typeface="Halant"/>
                        </a:rPr>
                        <a:t>special</a:t>
                      </a:r>
                      <a:r>
                        <a:rPr lang="en" sz="1200">
                          <a:latin typeface="Halant"/>
                          <a:ea typeface="Halant"/>
                          <a:cs typeface="Halant"/>
                          <a:sym typeface="Halant"/>
                        </a:rPr>
                        <a:t> attention to the object data and information tabs. Answer the questions as you view the collection.</a:t>
                      </a:r>
                      <a:endParaRPr sz="10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 What is the series of this Learning Lab?</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4: What is the title of this Learning Lab?</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5: Define: Middle Passage</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6: Write the main </a:t>
                      </a:r>
                      <a:r>
                        <a:rPr lang="en" sz="1200">
                          <a:latin typeface="Inter"/>
                          <a:ea typeface="Inter"/>
                          <a:cs typeface="Inter"/>
                          <a:sym typeface="Inter"/>
                        </a:rPr>
                        <a:t>question</a:t>
                      </a:r>
                      <a:r>
                        <a:rPr lang="en" sz="1200">
                          <a:latin typeface="Inter"/>
                          <a:ea typeface="Inter"/>
                          <a:cs typeface="Inter"/>
                          <a:sym typeface="Inter"/>
                        </a:rPr>
                        <a:t> in your own words.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8: Define and c</a:t>
                      </a:r>
                      <a:r>
                        <a:rPr lang="en" sz="1200">
                          <a:latin typeface="Inter"/>
                          <a:ea typeface="Inter"/>
                          <a:cs typeface="Inter"/>
                          <a:sym typeface="Inter"/>
                        </a:rPr>
                        <a:t>ompare primary and secondary</a:t>
                      </a:r>
                      <a:r>
                        <a:rPr lang="en" sz="1200">
                          <a:latin typeface="Inter"/>
                          <a:ea typeface="Inter"/>
                          <a:cs typeface="Inter"/>
                          <a:sym typeface="Inter"/>
                        </a:rPr>
                        <a:t> sources.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solidFill>
                            <a:schemeClr val="dk1"/>
                          </a:solidFill>
                          <a:latin typeface="Inter"/>
                          <a:ea typeface="Inter"/>
                          <a:cs typeface="Inter"/>
                          <a:sym typeface="Inter"/>
                        </a:rPr>
                        <a:t>Square 9: Using the arrows in the bottom left corner, view all 6 images of the object.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 Think about: shape, color, texture, size, weight, age, condition, movable parts, or anything written on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accent5"/>
                          </a:solidFill>
                          <a:latin typeface="Inter"/>
                          <a:ea typeface="Inter"/>
                          <a:cs typeface="Inter"/>
                          <a:sym typeface="Inter"/>
                          <a:hlinkClick r:id="rId3">
                            <a:extLst>
                              <a:ext uri="{A12FA001-AC4F-418D-AE19-62706E023703}">
                                <ahyp:hlinkClr val="tx"/>
                              </a:ext>
                            </a:extLst>
                          </a:hlinkClick>
                        </a:rPr>
                        <a:t>video</a:t>
                      </a:r>
                      <a:endParaRPr sz="1200">
                        <a:solidFill>
                          <a:schemeClr val="accent5"/>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5"/>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this object and the video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Smithsonian Learning Lab</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Transatlantic Slave Trade</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614225" y="5282375"/>
          <a:ext cx="3000000" cy="3000000"/>
        </p:xfrm>
        <a:graphic>
          <a:graphicData uri="http://schemas.openxmlformats.org/drawingml/2006/table">
            <a:tbl>
              <a:tblPr>
                <a:noFill/>
                <a:tableStyleId>{1E72517B-DEB9-41E2-9A63-6FFC3FE74BB8}</a:tableStyleId>
              </a:tblPr>
              <a:tblGrid>
                <a:gridCol w="2193175"/>
                <a:gridCol w="2193175"/>
                <a:gridCol w="2193175"/>
              </a:tblGrid>
              <a:tr h="381000">
                <a:tc>
                  <a:txBody>
                    <a:bodyPr/>
                    <a:lstStyle/>
                    <a:p>
                      <a:pPr indent="0" lvl="0" marL="0" rtl="0" algn="ctr">
                        <a:spcBef>
                          <a:spcPts val="0"/>
                        </a:spcBef>
                        <a:spcAft>
                          <a:spcPts val="0"/>
                        </a:spcAft>
                        <a:buNone/>
                      </a:pPr>
                      <a:r>
                        <a:rPr lang="en" sz="1000">
                          <a:latin typeface="Inter"/>
                          <a:ea typeface="Inter"/>
                          <a:cs typeface="Inter"/>
                          <a:sym typeface="Inter"/>
                        </a:rPr>
                        <a:t>Primary Sources</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Similarities</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Secondary Sources</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a:t>
            </a:r>
            <a:endParaRPr sz="1500"/>
          </a:p>
        </p:txBody>
      </p:sp>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7" name="Google Shape;67;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10: 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After reading the educational notes, why do you think this image was created?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Watch the </a:t>
                      </a:r>
                      <a:r>
                        <a:rPr lang="en" sz="1200" u="sng">
                          <a:solidFill>
                            <a:schemeClr val="accent5"/>
                          </a:solidFill>
                          <a:highlight>
                            <a:schemeClr val="lt1"/>
                          </a:highlight>
                          <a:latin typeface="Inter"/>
                          <a:ea typeface="Inter"/>
                          <a:cs typeface="Inter"/>
                          <a:sym typeface="Inter"/>
                          <a:hlinkClick r:id="rId4">
                            <a:extLst>
                              <a:ext uri="{A12FA001-AC4F-418D-AE19-62706E023703}">
                                <ahyp:hlinkClr val="tx"/>
                              </a:ext>
                            </a:extLst>
                          </a:hlinkClick>
                        </a:rPr>
                        <a:t>video</a:t>
                      </a:r>
                      <a:endParaRPr sz="1200">
                        <a:solidFill>
                          <a:schemeClr val="accent5"/>
                        </a:solidFill>
                        <a:latin typeface="Inter"/>
                        <a:ea typeface="Inter"/>
                        <a:cs typeface="Inter"/>
                        <a:sym typeface="Inter"/>
                      </a:endParaRPr>
                    </a:p>
                    <a:p>
                      <a:pPr indent="0" lvl="0" marL="457200" rtl="0" algn="l">
                        <a:spcBef>
                          <a:spcPts val="0"/>
                        </a:spcBef>
                        <a:spcAft>
                          <a:spcPts val="0"/>
                        </a:spcAft>
                        <a:buNone/>
                      </a:pPr>
                      <a:r>
                        <a:t/>
                      </a:r>
                      <a:endParaRPr sz="1200">
                        <a:solidFill>
                          <a:schemeClr val="accent5"/>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t>
                      </a:r>
                      <a:r>
                        <a:rPr lang="en" sz="1200">
                          <a:solidFill>
                            <a:schemeClr val="dk1"/>
                          </a:solidFill>
                          <a:highlight>
                            <a:schemeClr val="lt1"/>
                          </a:highlight>
                          <a:latin typeface="Inter"/>
                          <a:ea typeface="Inter"/>
                          <a:cs typeface="Inter"/>
                          <a:sym typeface="Inter"/>
                        </a:rPr>
                        <a:t>What do this image and the video tell us about the Transatlantic Slave Trade?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11: Watch the </a:t>
                      </a:r>
                      <a:r>
                        <a:rPr lang="en" sz="1200" u="sng">
                          <a:solidFill>
                            <a:schemeClr val="accent5"/>
                          </a:solidFill>
                          <a:latin typeface="Inter"/>
                          <a:ea typeface="Inter"/>
                          <a:cs typeface="Inter"/>
                          <a:sym typeface="Inter"/>
                          <a:hlinkClick r:id="rId5">
                            <a:extLst>
                              <a:ext uri="{A12FA001-AC4F-418D-AE19-62706E023703}">
                                <ahyp:hlinkClr val="tx"/>
                              </a:ext>
                            </a:extLst>
                          </a:hlinkClick>
                        </a:rPr>
                        <a:t>video</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Why do you think it is difficult for historians to accurately capture the experience of enslaved persons on the Middle Passage?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12: </a:t>
                      </a:r>
                      <a:r>
                        <a:rPr lang="en" sz="1200" u="sng">
                          <a:solidFill>
                            <a:schemeClr val="hlink"/>
                          </a:solidFill>
                          <a:latin typeface="Inter"/>
                          <a:ea typeface="Inter"/>
                          <a:cs typeface="Inter"/>
                          <a:sym typeface="Inter"/>
                          <a:hlinkClick r:id="rId6"/>
                        </a:rPr>
                        <a:t>View</a:t>
                      </a:r>
                      <a:r>
                        <a:rPr lang="en" sz="1200">
                          <a:latin typeface="Inter"/>
                          <a:ea typeface="Inter"/>
                          <a:cs typeface="Inter"/>
                          <a:sym typeface="Inter"/>
                        </a:rPr>
                        <a:t> the caption, description, and images of the book.</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rgbClr val="FFFFFF"/>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rgbClr val="FFFFFF"/>
                          </a:highlight>
                          <a:latin typeface="Inter"/>
                          <a:ea typeface="Inter"/>
                          <a:cs typeface="Inter"/>
                          <a:sym typeface="Inter"/>
                        </a:rPr>
                        <a:t>Think: What does this book tell us about the Transatlantic Slave Trade?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Square 14: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lphaLcPeriod"/>
                      </a:pPr>
                      <a:r>
                        <a:rPr lang="en" sz="1200">
                          <a:solidFill>
                            <a:schemeClr val="dk1"/>
                          </a:solidFill>
                          <a:latin typeface="Inter"/>
                          <a:ea typeface="Inter"/>
                          <a:cs typeface="Inter"/>
                          <a:sym typeface="Inter"/>
                        </a:rPr>
                        <a:t>Wonder: After reading the educational notes, why do you think this image was created?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artwork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 name="Shape 73"/>
        <p:cNvGrpSpPr/>
        <p:nvPr/>
      </p:nvGrpSpPr>
      <p:grpSpPr>
        <a:xfrm>
          <a:off x="0" y="0"/>
          <a:ext cx="0" cy="0"/>
          <a:chOff x="0" y="0"/>
          <a:chExt cx="0" cy="0"/>
        </a:xfrm>
      </p:grpSpPr>
      <p:sp>
        <p:nvSpPr>
          <p:cNvPr id="74" name="Google Shape;74;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a:t>
            </a:r>
            <a:endParaRPr sz="1500"/>
          </a:p>
        </p:txBody>
      </p:sp>
      <p:sp>
        <p:nvSpPr>
          <p:cNvPr id="75" name="Google Shape;7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8" name="Google Shape;78;p15"/>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Squares 16-18: View the three images.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rgbClr val="FFFFFF"/>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hlink"/>
                          </a:solidFill>
                          <a:latin typeface="Inter"/>
                          <a:ea typeface="Inter"/>
                          <a:cs typeface="Inter"/>
                          <a:sym typeface="Inter"/>
                          <a:hlinkClick r:id="rId4"/>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the images and the video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19: View the image and its title.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Why do you think this image might be included in a collection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hlink"/>
                          </a:solidFill>
                          <a:latin typeface="Inter"/>
                          <a:ea typeface="Inter"/>
                          <a:cs typeface="Inter"/>
                          <a:sym typeface="Inter"/>
                          <a:hlinkClick r:id="rId5"/>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the video tell us about the Transatlantic Slave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21: Using the arrows in the bottom left corner, view all 3 images of the object. 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chemeClr val="lt1"/>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the object tell us about the Transatlantic Slave Trade?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a:t>
            </a:r>
            <a:endParaRPr sz="1500"/>
          </a:p>
        </p:txBody>
      </p:sp>
      <p:sp>
        <p:nvSpPr>
          <p:cNvPr id="84" name="Google Shape;8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Square 22: </a:t>
                      </a:r>
                      <a:r>
                        <a:rPr lang="en" sz="1200">
                          <a:solidFill>
                            <a:schemeClr val="dk1"/>
                          </a:solidFill>
                          <a:latin typeface="Inter"/>
                          <a:ea typeface="Inter"/>
                          <a:cs typeface="Inter"/>
                          <a:sym typeface="Inter"/>
                        </a:rPr>
                        <a:t>Using the arrows in the bottom left corner, view all 6 images of the object. Using the magnifier icon on the bottom menu, zoom in and read some of the text.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are some of the subjects discussed in the book?</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document tell us about the Transatlantic Slave Trade?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24: </a:t>
                      </a:r>
                      <a:r>
                        <a:rPr lang="en" sz="1200">
                          <a:solidFill>
                            <a:schemeClr val="dk1"/>
                          </a:solidFill>
                          <a:latin typeface="Inter"/>
                          <a:ea typeface="Inter"/>
                          <a:cs typeface="Inter"/>
                          <a:sym typeface="Inter"/>
                        </a:rPr>
                        <a:t>Using the arrows in the bottom left corner, view all 6 images of the object. Click the information icon (i surrounded by a circle) on the left thumbnail menu. Using the keyboard icon on the left menu, read the transcription of the letter.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stage of the Transatlantic Slave Trade is being described in this letter? What details are included?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document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383100">
                <a:tc gridSpan="3" vMerge="1"/>
                <a:tc hMerge="1" vMerge="1"/>
                <a:tc hMerge="1" vMerge="1"/>
              </a:tr>
              <a:tr h="383100">
                <a:tc gridSpan="3">
                  <a:txBody>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Conclusion: </a:t>
                      </a:r>
                      <a:r>
                        <a:rPr lang="en" sz="1200">
                          <a:solidFill>
                            <a:schemeClr val="dk1"/>
                          </a:solidFill>
                          <a:latin typeface="Halant"/>
                          <a:ea typeface="Halant"/>
                          <a:cs typeface="Halant"/>
                          <a:sym typeface="Halant"/>
                        </a:rPr>
                        <a:t>After viewing all the squares,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documents, images, objects, and media narrate the experience of the nations and persons who participated in the Transatlantic Slave Trade?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sources and perspectives were missing from the collection?</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1" name="Shape 91"/>
        <p:cNvGrpSpPr/>
        <p:nvPr/>
      </p:nvGrpSpPr>
      <p:grpSpPr>
        <a:xfrm>
          <a:off x="0" y="0"/>
          <a:ext cx="0" cy="0"/>
          <a:chOff x="0" y="0"/>
          <a:chExt cx="0" cy="0"/>
        </a:xfrm>
      </p:grpSpPr>
      <p:graphicFrame>
        <p:nvGraphicFramePr>
          <p:cNvPr id="92" name="Google Shape;92;p17"/>
          <p:cNvGraphicFramePr/>
          <p:nvPr/>
        </p:nvGraphicFramePr>
        <p:xfrm>
          <a:off x="469041" y="1781035"/>
          <a:ext cx="3000000" cy="3000000"/>
        </p:xfrm>
        <a:graphic>
          <a:graphicData uri="http://schemas.openxmlformats.org/drawingml/2006/table">
            <a:tbl>
              <a:tblPr>
                <a:noFill/>
                <a:tableStyleId>{3084E06F-B982-4D4C-87EA-18AC23000825}</a:tableStyleId>
              </a:tblPr>
              <a:tblGrid>
                <a:gridCol w="2266425"/>
                <a:gridCol w="1662050"/>
                <a:gridCol w="2905850"/>
              </a:tblGrid>
              <a:tr h="299750">
                <a:tc gridSpan="3">
                  <a:txBody>
                    <a:bodyPr/>
                    <a:lstStyle/>
                    <a:p>
                      <a:pPr indent="0" lvl="0" marL="0" rtl="0" algn="l">
                        <a:spcBef>
                          <a:spcPts val="0"/>
                        </a:spcBef>
                        <a:spcAft>
                          <a:spcPts val="0"/>
                        </a:spcAft>
                        <a:buNone/>
                      </a:pPr>
                      <a:r>
                        <a:rPr b="1" lang="en" sz="1200">
                          <a:latin typeface="Halant"/>
                          <a:ea typeface="Halant"/>
                          <a:cs typeface="Halant"/>
                          <a:sym typeface="Halant"/>
                        </a:rPr>
                        <a:t>Directions: </a:t>
                      </a:r>
                      <a:r>
                        <a:rPr lang="en" sz="1200">
                          <a:latin typeface="Halant"/>
                          <a:ea typeface="Halant"/>
                          <a:cs typeface="Halant"/>
                          <a:sym typeface="Halant"/>
                        </a:rPr>
                        <a:t>Navigate through the Smithsonian Learning Lab. Pay special attention to the object data and information tabs. Answer the questions as you view the collection.</a:t>
                      </a:r>
                      <a:endParaRPr sz="10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 What is the series of this Learning Lab?</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Learning History Through Objects: Slavery and Freedom Series- The Atlantic World and Colonial America (1400-1783)</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4: What is the title of this Learning Lab?</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Transatlantic Slave Trade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5: Define: Middle Passage</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traumatic journey from Africa to the Americas taken by captive Africans.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6: Write the main question in your own words.</a:t>
                      </a:r>
                      <a:endParaRPr sz="1200">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How do various sources tell about the lives of people and places that participated in the Transatlantic Slave Trade?</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8: Define and compare primary and secondary sources.</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solidFill>
                            <a:schemeClr val="dk1"/>
                          </a:solidFill>
                          <a:latin typeface="Inter"/>
                          <a:ea typeface="Inter"/>
                          <a:cs typeface="Inter"/>
                          <a:sym typeface="Inter"/>
                        </a:rPr>
                        <a:t>Square 9: Using the arrows in the bottom left corner, view all 6 images of the object.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Describe it as if you were explaining it to someone who can’t see it. Think about: shape, color, texture, size, weight, age, condition, movable parts, or anything written on it.</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There is a wooden hull of the ship with several holes carved along the top. It is painted black on the bottom and cream on the top. Within the ship, there are carved figures, Black males and females. They are laying down in tight proximity.</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accent5"/>
                          </a:solidFill>
                          <a:latin typeface="Inter"/>
                          <a:ea typeface="Inter"/>
                          <a:cs typeface="Inter"/>
                          <a:sym typeface="Inter"/>
                          <a:hlinkClick r:id="rId3">
                            <a:extLst>
                              <a:ext uri="{A12FA001-AC4F-418D-AE19-62706E023703}">
                                <ahyp:hlinkClr val="tx"/>
                              </a:ext>
                            </a:extLst>
                          </a:hlinkClick>
                        </a:rPr>
                        <a:t>video</a:t>
                      </a:r>
                      <a:endParaRPr sz="1200">
                        <a:solidFill>
                          <a:schemeClr val="accent5"/>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accent5"/>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this object and the video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Middle Passage was a terrible experience. The enslaved Africans were treated as cargo and profitability was only consideration for traffickers.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pic>
        <p:nvPicPr>
          <p:cNvPr id="93" name="Google Shape;93;p1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94" name="Google Shape;94;p1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Smithsonian Learning Lab</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Transatlantic Slave Trade (Exemplar)</a:t>
            </a:r>
            <a:endParaRPr sz="1500">
              <a:solidFill>
                <a:srgbClr val="000000"/>
              </a:solidFill>
              <a:latin typeface="Plus Jakarta Sans Medium"/>
              <a:ea typeface="Plus Jakarta Sans Medium"/>
              <a:cs typeface="Plus Jakarta Sans Medium"/>
              <a:sym typeface="Plus Jakarta Sans Medium"/>
            </a:endParaRPr>
          </a:p>
        </p:txBody>
      </p:sp>
      <p:pic>
        <p:nvPicPr>
          <p:cNvPr id="95" name="Google Shape;95;p17"/>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98" name="Google Shape;98;p17"/>
          <p:cNvGraphicFramePr/>
          <p:nvPr/>
        </p:nvGraphicFramePr>
        <p:xfrm>
          <a:off x="614225" y="5282375"/>
          <a:ext cx="3000000" cy="3000000"/>
        </p:xfrm>
        <a:graphic>
          <a:graphicData uri="http://schemas.openxmlformats.org/drawingml/2006/table">
            <a:tbl>
              <a:tblPr>
                <a:noFill/>
                <a:tableStyleId>{1E72517B-DEB9-41E2-9A63-6FFC3FE74BB8}</a:tableStyleId>
              </a:tblPr>
              <a:tblGrid>
                <a:gridCol w="2193175"/>
                <a:gridCol w="2193175"/>
                <a:gridCol w="2193175"/>
              </a:tblGrid>
              <a:tr h="381000">
                <a:tc>
                  <a:txBody>
                    <a:bodyPr/>
                    <a:lstStyle/>
                    <a:p>
                      <a:pPr indent="0" lvl="0" marL="0" rtl="0" algn="ctr">
                        <a:spcBef>
                          <a:spcPts val="0"/>
                        </a:spcBef>
                        <a:spcAft>
                          <a:spcPts val="0"/>
                        </a:spcAft>
                        <a:buNone/>
                      </a:pPr>
                      <a:r>
                        <a:rPr lang="en" sz="1000">
                          <a:latin typeface="Inter"/>
                          <a:ea typeface="Inter"/>
                          <a:cs typeface="Inter"/>
                          <a:sym typeface="Inter"/>
                        </a:rPr>
                        <a:t>Primary Sources</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Similarities</a:t>
                      </a:r>
                      <a:endParaRPr sz="10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sz="1000">
                          <a:latin typeface="Inter"/>
                          <a:ea typeface="Inter"/>
                          <a:cs typeface="Inter"/>
                          <a:sym typeface="Inter"/>
                        </a:rPr>
                        <a:t>Secondary Sources</a:t>
                      </a:r>
                      <a:endParaRPr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Written or produced by an eyewitness or participant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Provide insight into the past</a:t>
                      </a:r>
                      <a:endParaRPr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A book or article by author who were not present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Base their interpretation on primary sources, research and study</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2" name="Shape 102"/>
        <p:cNvGrpSpPr/>
        <p:nvPr/>
      </p:nvGrpSpPr>
      <p:grpSpPr>
        <a:xfrm>
          <a:off x="0" y="0"/>
          <a:ext cx="0" cy="0"/>
          <a:chOff x="0" y="0"/>
          <a:chExt cx="0" cy="0"/>
        </a:xfrm>
      </p:grpSpPr>
      <p:sp>
        <p:nvSpPr>
          <p:cNvPr id="103" name="Google Shape;103;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 (Exemplar)</a:t>
            </a:r>
            <a:endParaRPr sz="1500"/>
          </a:p>
        </p:txBody>
      </p:sp>
      <p:sp>
        <p:nvSpPr>
          <p:cNvPr id="104" name="Google Shape;10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5" name="Google Shape;105;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6" name="Google Shape;106;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7" name="Google Shape;107;p18"/>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10: 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After reading the educational notes, why do you think this image was created?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image was created in 1860 which was right before the Civil War. This image was possibly created to demonstrate the inhumane nature of slavery.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chemeClr val="lt1"/>
                          </a:highlight>
                          <a:latin typeface="Inter"/>
                          <a:ea typeface="Inter"/>
                          <a:cs typeface="Inter"/>
                          <a:sym typeface="Inter"/>
                        </a:rPr>
                        <a:t>Watch the </a:t>
                      </a:r>
                      <a:r>
                        <a:rPr lang="en" sz="1200" u="sng">
                          <a:solidFill>
                            <a:schemeClr val="accent5"/>
                          </a:solidFill>
                          <a:highlight>
                            <a:schemeClr val="lt1"/>
                          </a:highlight>
                          <a:latin typeface="Inter"/>
                          <a:ea typeface="Inter"/>
                          <a:cs typeface="Inter"/>
                          <a:sym typeface="Inter"/>
                          <a:hlinkClick r:id="rId4">
                            <a:extLst>
                              <a:ext uri="{A12FA001-AC4F-418D-AE19-62706E023703}">
                                <ahyp:hlinkClr val="tx"/>
                              </a:ext>
                            </a:extLst>
                          </a:hlinkClick>
                        </a:rPr>
                        <a:t>video</a:t>
                      </a:r>
                      <a:endParaRPr sz="1200">
                        <a:solidFill>
                          <a:schemeClr val="accent5"/>
                        </a:solidFill>
                        <a:latin typeface="Inter"/>
                        <a:ea typeface="Inter"/>
                        <a:cs typeface="Inter"/>
                        <a:sym typeface="Inter"/>
                      </a:endParaRPr>
                    </a:p>
                    <a:p>
                      <a:pPr indent="0" lvl="0" marL="457200" rtl="0" algn="l">
                        <a:spcBef>
                          <a:spcPts val="0"/>
                        </a:spcBef>
                        <a:spcAft>
                          <a:spcPts val="0"/>
                        </a:spcAft>
                        <a:buNone/>
                      </a:pPr>
                      <a:r>
                        <a:t/>
                      </a:r>
                      <a:endParaRPr sz="1200">
                        <a:solidFill>
                          <a:schemeClr val="accent5"/>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a:t>
                      </a:r>
                      <a:r>
                        <a:rPr lang="en" sz="1200">
                          <a:solidFill>
                            <a:schemeClr val="dk1"/>
                          </a:solidFill>
                          <a:highlight>
                            <a:schemeClr val="lt1"/>
                          </a:highlight>
                          <a:latin typeface="Inter"/>
                          <a:ea typeface="Inter"/>
                          <a:cs typeface="Inter"/>
                          <a:sym typeface="Inter"/>
                        </a:rPr>
                        <a:t>What do this image and the video tell us about the Transatlantic Slave Trade?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conditions were horrific on the Middle Passage. People sometimes opted for death instead of slavery. Additionally, they resisted by leading rebellions.</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highlight>
                          <a:schemeClr val="lt1"/>
                        </a:highlight>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Square 11: Watch the </a:t>
                      </a:r>
                      <a:r>
                        <a:rPr lang="en" sz="1200" u="sng">
                          <a:solidFill>
                            <a:schemeClr val="accent5"/>
                          </a:solidFill>
                          <a:latin typeface="Inter"/>
                          <a:ea typeface="Inter"/>
                          <a:cs typeface="Inter"/>
                          <a:sym typeface="Inter"/>
                          <a:hlinkClick r:id="rId5">
                            <a:extLst>
                              <a:ext uri="{A12FA001-AC4F-418D-AE19-62706E023703}">
                                <ahyp:hlinkClr val="tx"/>
                              </a:ext>
                            </a:extLst>
                          </a:hlinkClick>
                        </a:rPr>
                        <a:t>video</a:t>
                      </a:r>
                      <a:r>
                        <a:rPr lang="en" sz="1200">
                          <a:solidFill>
                            <a:schemeClr val="dk1"/>
                          </a:solidFill>
                          <a:latin typeface="Inter"/>
                          <a:ea typeface="Inter"/>
                          <a:cs typeface="Inter"/>
                          <a:sym typeface="Inter"/>
                        </a:rPr>
                        <a:t>. Why do you think it is difficult for historians to accurately capture the experience of enslaved persons on the Middle Passage?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sources that exist are primarily from the perspective of the enslavers. The inability for enslaved Africans to record their experiences, plus the high death rate, do not allow historians to truly know the experience of enslaved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rPr lang="en" sz="1200">
                          <a:latin typeface="Inter"/>
                          <a:ea typeface="Inter"/>
                          <a:cs typeface="Inter"/>
                          <a:sym typeface="Inter"/>
                        </a:rPr>
                        <a:t>Square 12: </a:t>
                      </a:r>
                      <a:r>
                        <a:rPr lang="en" sz="1200" u="sng">
                          <a:solidFill>
                            <a:schemeClr val="hlink"/>
                          </a:solidFill>
                          <a:latin typeface="Inter"/>
                          <a:ea typeface="Inter"/>
                          <a:cs typeface="Inter"/>
                          <a:sym typeface="Inter"/>
                          <a:hlinkClick r:id="rId6"/>
                        </a:rPr>
                        <a:t>View</a:t>
                      </a:r>
                      <a:r>
                        <a:rPr lang="en" sz="1200">
                          <a:latin typeface="Inter"/>
                          <a:ea typeface="Inter"/>
                          <a:cs typeface="Inter"/>
                          <a:sym typeface="Inter"/>
                        </a:rPr>
                        <a:t> the caption, description, and images of the book.</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rgbClr val="FFFFFF"/>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book is brown with the text “Fox’s Wage Book, Feb.y 1775, Capt. Mitchell on the front cover. It is 36 pages long and describes the wages, debts, desertions, and deaths of the crew and the work of enslaved persons on board the ship.</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highlight>
                            <a:srgbClr val="FFFFFF"/>
                          </a:highlight>
                          <a:latin typeface="Inter"/>
                          <a:ea typeface="Inter"/>
                          <a:cs typeface="Inter"/>
                          <a:sym typeface="Inter"/>
                        </a:rPr>
                        <a:t>Think: What does this book tell us about the Transatlantic Slave Trade?</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It was important to record the happenings on board ships along the Middle Passage, especially those that impacted the profitability of the voyage.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latin typeface="Inter"/>
                        <a:ea typeface="Inter"/>
                        <a:cs typeface="Inter"/>
                        <a:sym typeface="Inter"/>
                      </a:endParaRPr>
                    </a:p>
                    <a:p>
                      <a:pPr indent="0" lvl="0" marL="0" rtl="0" algn="l">
                        <a:lnSpc>
                          <a:spcPct val="100000"/>
                        </a:lnSpc>
                        <a:spcBef>
                          <a:spcPts val="0"/>
                        </a:spcBef>
                        <a:spcAft>
                          <a:spcPts val="0"/>
                        </a:spcAft>
                        <a:buNone/>
                      </a:pPr>
                      <a:r>
                        <a:rPr lang="en" sz="1200">
                          <a:latin typeface="Inter"/>
                          <a:ea typeface="Inter"/>
                          <a:cs typeface="Inter"/>
                          <a:sym typeface="Inter"/>
                        </a:rPr>
                        <a:t>Square 14: </a:t>
                      </a:r>
                      <a:r>
                        <a:rPr lang="en" sz="1200">
                          <a:solidFill>
                            <a:schemeClr val="dk1"/>
                          </a:solidFill>
                          <a:latin typeface="Inter"/>
                          <a:ea typeface="Inter"/>
                          <a:cs typeface="Inter"/>
                          <a:sym typeface="Inter"/>
                        </a:rPr>
                        <a:t>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lphaLcPeriod"/>
                      </a:pPr>
                      <a:r>
                        <a:rPr lang="en" sz="1200">
                          <a:solidFill>
                            <a:schemeClr val="dk1"/>
                          </a:solidFill>
                          <a:latin typeface="Inter"/>
                          <a:ea typeface="Inter"/>
                          <a:cs typeface="Inter"/>
                          <a:sym typeface="Inter"/>
                        </a:rPr>
                        <a:t>Wonder: After reading the educational notes, why do you think this image was created?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Since the British found that the Portuguese were engaging in the illegal trafficking of enslaved persons, they may have wanted to publicize that information. This painting is a vivid portrayal of their illegal activity.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artwork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painting shows that even after laws were passed to make the Transatlantic Slave Trade illegal, it continued to occur.</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 (Exemplar)</a:t>
            </a:r>
            <a:endParaRPr sz="1500"/>
          </a:p>
        </p:txBody>
      </p:sp>
      <p:sp>
        <p:nvSpPr>
          <p:cNvPr id="113" name="Google Shape;113;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5" name="Google Shape;115;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16" name="Google Shape;116;p19"/>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Squares 16-18: View the three images.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rgbClr val="FFFFFF"/>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rgbClr val="FFFFFF"/>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images are of a large, multi-story red building known as “The Slave House.”  It is located upon a rocky coast near the ocean. There are doorways, a courtyard, and curved stairways.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hlink"/>
                          </a:solidFill>
                          <a:latin typeface="Inter"/>
                          <a:ea typeface="Inter"/>
                          <a:cs typeface="Inter"/>
                          <a:sym typeface="Inter"/>
                          <a:hlinkClick r:id="rId4"/>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 the images and the video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show one example of the last stop for enslaved Africans before the journey on the Middle Passage. Even before taken to the Americans, Africans were victim to inhumane conditions and treatment.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19: View the image and its title.</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Wonder: Why do you think this image might be included in a collection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image is of Ann Zingha, Queen of Matamba. I wonder if she ended up being enslaved or if she fought against the slave trade.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Watch the </a:t>
                      </a:r>
                      <a:r>
                        <a:rPr lang="en" sz="1200" u="sng">
                          <a:solidFill>
                            <a:schemeClr val="hlink"/>
                          </a:solidFill>
                          <a:latin typeface="Inter"/>
                          <a:ea typeface="Inter"/>
                          <a:cs typeface="Inter"/>
                          <a:sym typeface="Inter"/>
                          <a:hlinkClick r:id="rId5"/>
                        </a:rPr>
                        <a:t>video</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the video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Africa, some people, including queens successfully resisted the advances of Europeans and protected their people from the Transatlantic Slave Trade.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21: Using the arrows in the bottom left corner, view all 3 images of the object. Click the information icon (i surrounded by a circle) on the left thumbnail menu.</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a:t>
                      </a:r>
                      <a:r>
                        <a:rPr lang="en" sz="1200">
                          <a:solidFill>
                            <a:schemeClr val="dk1"/>
                          </a:solidFill>
                          <a:highlight>
                            <a:schemeClr val="lt1"/>
                          </a:highlight>
                          <a:latin typeface="Inter"/>
                          <a:ea typeface="Inter"/>
                          <a:cs typeface="Inter"/>
                          <a:sym typeface="Inter"/>
                        </a:rPr>
                        <a:t>Describe it as if you were explaining it to someone who can’t see it. Think about: shape, color, texture, size, weight, age, condition, movable parts, or anything written on it.</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is an oval medallion connected to a silver chain, possibly a necklace. The medallion is white and has the text “AM I NOT A MAN AND A BROTHER?” which is curved around the top. Additionally there is an enslaved man with chains around his wrists and ankles. He is positioned on one knee and is appearing to be begging for consideration.</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the object tell us about the Transatlantic Slave Trade?</a:t>
                      </a:r>
                      <a:endParaRPr sz="1200">
                        <a:solidFill>
                          <a:schemeClr val="dk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medallion shows that people began to object to the Transatlantic Slave Trade. They sought to demonstrate the humanity of enslaved Africans to convince others that the institution of slavery should be abolished.</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sp>
        <p:nvSpPr>
          <p:cNvPr id="121" name="Google Shape;121;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Smithsonian Learning Lab: Transatlantic Slave Trade (Exemplar)</a:t>
            </a:r>
            <a:endParaRPr sz="1500"/>
          </a:p>
        </p:txBody>
      </p:sp>
      <p:sp>
        <p:nvSpPr>
          <p:cNvPr id="122" name="Google Shape;122;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3" name="Google Shape;123;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4" name="Google Shape;124;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5" name="Google Shape;125;p20"/>
          <p:cNvGraphicFramePr/>
          <p:nvPr/>
        </p:nvGraphicFramePr>
        <p:xfrm>
          <a:off x="469041" y="714235"/>
          <a:ext cx="3000000" cy="3000000"/>
        </p:xfrm>
        <a:graphic>
          <a:graphicData uri="http://schemas.openxmlformats.org/drawingml/2006/table">
            <a:tbl>
              <a:tblPr>
                <a:noFill/>
                <a:tableStyleId>{3084E06F-B982-4D4C-87EA-18AC23000825}</a:tableStyleId>
              </a:tblPr>
              <a:tblGrid>
                <a:gridCol w="2266425"/>
                <a:gridCol w="1662050"/>
                <a:gridCol w="2905850"/>
              </a:tblGrid>
              <a:tr h="350050">
                <a:tc gridSpan="3" row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Square 22: Using the arrows in the bottom left corner, view all 6 images of the object. Using the magnifier icon on the bottom menu, zoom in and read some of the text.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are some of the subjects discussed in the book?</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first two chapters explain the life of the author in Africa and his enslavement. The next chapters detail his experience on the Middle Passage and voyages throughout Europe. The the author explains his various experiences with slavery and attempts to obtain his freedom. The book concludes with continued interactions with Europeans and his desire to become a missionary.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document tell us about the Transatlantic Slave Trade?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document provides a first-hand narrative from an enslaved person. As many enslaved Africans were not able to leave detailed records of their experience, this book can provide that information and perspective.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Square 24: Using the arrows in the bottom left corner, view all 6 images of the object. Click the information icon (i surrounded by a circle) on the left thumbnail menu. Using the keyboard icon on the left menu, read the transcription of the letter.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Notice: What stage of the Transatlantic Slave Trade is being described in this letter? What details are included?</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letter is describing the slave auction where enslaved Africans were analyzed and purchased. The letter states that 4,000 naked Africans were at Gadsden's Wharf. The writer described it as distressing and awful.</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Think: What does this document tell us about the Transatlantic Slave Trade?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letter provides a small glimpse of the last stage of the Transatlantic Slave Trade before enslaved persons were sent to labor for their various enslavers. It briefly describes the poor conditions and treatment experienced by Africans.</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solidFill>
                      <a:prstDash val="solid"/>
                      <a:round/>
                      <a:headEnd len="sm" w="sm" type="none"/>
                      <a:tailEnd len="sm" w="sm" type="none"/>
                    </a:lnB>
                  </a:tcPr>
                </a:tc>
                <a:tc rowSpan="2" hMerge="1"/>
                <a:tc rowSpan="2" hMerge="1"/>
              </a:tr>
              <a:tr h="383100">
                <a:tc gridSpan="3" vMerge="1"/>
                <a:tc hMerge="1" vMerge="1"/>
                <a:tc hMerge="1" vMerge="1"/>
              </a:tr>
              <a:tr h="383100">
                <a:tc gridSpan="3">
                  <a:txBody>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Conclusion: </a:t>
                      </a:r>
                      <a:r>
                        <a:rPr lang="en" sz="1200">
                          <a:solidFill>
                            <a:schemeClr val="dk1"/>
                          </a:solidFill>
                          <a:latin typeface="Halant"/>
                          <a:ea typeface="Halant"/>
                          <a:cs typeface="Halant"/>
                          <a:sym typeface="Halant"/>
                        </a:rPr>
                        <a:t>After viewing all the squares, answer the following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 the documents, images, objects, and media narrate the experience of the nations and persons who participated in the Transatlantic Slave Trade? </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Many of the sources demonstrate the European perspective and their goal of profitability. This is clear by the conditions to which the enslaved persons were subjected. By seeing the resistance by some Africans, as well as, portrayals of the experience, we draw educated conclusions about how enslaved persons may have felt as they were stripped of their humanity and forced into slavery.</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sources and perspectives were missing from the collection?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There were few sources from enslaved persons. The main one was from an African male who became free. The experiences of women, children, the elderly, and those who died or remained in slavery for their lifetime were not included.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